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5"/>
  </p:notes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9E719-2275-3845-80E8-7C0A655C239A}" v="2" dt="2023-03-28T19:53:30.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385"/>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la Ryden" userId="849e37f6d45db2a5" providerId="LiveId" clId="{A63DB790-AE78-BC4F-A760-B963AA49B2F0}"/>
    <pc:docChg chg="modSld">
      <pc:chgData name="Darla Ryden" userId="849e37f6d45db2a5" providerId="LiveId" clId="{A63DB790-AE78-BC4F-A760-B963AA49B2F0}" dt="2023-03-13T15:56:49.550" v="58" actId="115"/>
      <pc:docMkLst>
        <pc:docMk/>
      </pc:docMkLst>
      <pc:sldChg chg="modSp mod">
        <pc:chgData name="Darla Ryden" userId="849e37f6d45db2a5" providerId="LiveId" clId="{A63DB790-AE78-BC4F-A760-B963AA49B2F0}" dt="2023-03-13T15:49:55.562" v="43" actId="20577"/>
        <pc:sldMkLst>
          <pc:docMk/>
          <pc:sldMk cId="3041568972" sldId="257"/>
        </pc:sldMkLst>
        <pc:spChg chg="mod">
          <ac:chgData name="Darla Ryden" userId="849e37f6d45db2a5" providerId="LiveId" clId="{A63DB790-AE78-BC4F-A760-B963AA49B2F0}" dt="2023-03-13T15:49:55.562" v="43" actId="20577"/>
          <ac:spMkLst>
            <pc:docMk/>
            <pc:sldMk cId="3041568972" sldId="257"/>
            <ac:spMk id="3" creationId="{01E1DEE5-5C27-3B74-C0B9-62749EE7AB07}"/>
          </ac:spMkLst>
        </pc:spChg>
      </pc:sldChg>
      <pc:sldChg chg="modSp mod">
        <pc:chgData name="Darla Ryden" userId="849e37f6d45db2a5" providerId="LiveId" clId="{A63DB790-AE78-BC4F-A760-B963AA49B2F0}" dt="2023-03-13T15:50:49.335" v="51" actId="20577"/>
        <pc:sldMkLst>
          <pc:docMk/>
          <pc:sldMk cId="2425135754" sldId="258"/>
        </pc:sldMkLst>
        <pc:spChg chg="mod">
          <ac:chgData name="Darla Ryden" userId="849e37f6d45db2a5" providerId="LiveId" clId="{A63DB790-AE78-BC4F-A760-B963AA49B2F0}" dt="2023-03-13T15:50:49.335" v="51" actId="20577"/>
          <ac:spMkLst>
            <pc:docMk/>
            <pc:sldMk cId="2425135754" sldId="258"/>
            <ac:spMk id="3" creationId="{5AF84AE7-47F9-FEE8-5E19-3E9155DD401C}"/>
          </ac:spMkLst>
        </pc:spChg>
      </pc:sldChg>
      <pc:sldChg chg="modSp mod">
        <pc:chgData name="Darla Ryden" userId="849e37f6d45db2a5" providerId="LiveId" clId="{A63DB790-AE78-BC4F-A760-B963AA49B2F0}" dt="2023-03-13T15:52:15.329" v="52" actId="115"/>
        <pc:sldMkLst>
          <pc:docMk/>
          <pc:sldMk cId="214449679" sldId="261"/>
        </pc:sldMkLst>
        <pc:spChg chg="mod">
          <ac:chgData name="Darla Ryden" userId="849e37f6d45db2a5" providerId="LiveId" clId="{A63DB790-AE78-BC4F-A760-B963AA49B2F0}" dt="2023-03-13T15:52:15.329" v="52" actId="115"/>
          <ac:spMkLst>
            <pc:docMk/>
            <pc:sldMk cId="214449679" sldId="261"/>
            <ac:spMk id="3" creationId="{6C847957-8AB1-9201-C871-C870B5F92DE5}"/>
          </ac:spMkLst>
        </pc:spChg>
      </pc:sldChg>
      <pc:sldChg chg="modSp mod">
        <pc:chgData name="Darla Ryden" userId="849e37f6d45db2a5" providerId="LiveId" clId="{A63DB790-AE78-BC4F-A760-B963AA49B2F0}" dt="2023-03-13T15:54:20.975" v="56" actId="20577"/>
        <pc:sldMkLst>
          <pc:docMk/>
          <pc:sldMk cId="844228191" sldId="264"/>
        </pc:sldMkLst>
        <pc:spChg chg="mod">
          <ac:chgData name="Darla Ryden" userId="849e37f6d45db2a5" providerId="LiveId" clId="{A63DB790-AE78-BC4F-A760-B963AA49B2F0}" dt="2023-03-13T15:54:20.975" v="56" actId="20577"/>
          <ac:spMkLst>
            <pc:docMk/>
            <pc:sldMk cId="844228191" sldId="264"/>
            <ac:spMk id="3" creationId="{5AF84AE7-47F9-FEE8-5E19-3E9155DD401C}"/>
          </ac:spMkLst>
        </pc:spChg>
      </pc:sldChg>
      <pc:sldChg chg="modSp mod">
        <pc:chgData name="Darla Ryden" userId="849e37f6d45db2a5" providerId="LiveId" clId="{A63DB790-AE78-BC4F-A760-B963AA49B2F0}" dt="2023-03-13T15:56:49.550" v="58" actId="115"/>
        <pc:sldMkLst>
          <pc:docMk/>
          <pc:sldMk cId="3533316415" sldId="265"/>
        </pc:sldMkLst>
        <pc:spChg chg="mod">
          <ac:chgData name="Darla Ryden" userId="849e37f6d45db2a5" providerId="LiveId" clId="{A63DB790-AE78-BC4F-A760-B963AA49B2F0}" dt="2023-03-13T15:56:49.550" v="58" actId="115"/>
          <ac:spMkLst>
            <pc:docMk/>
            <pc:sldMk cId="3533316415" sldId="265"/>
            <ac:spMk id="3" creationId="{2E2647B0-5AAB-705C-1535-29B7DFE79899}"/>
          </ac:spMkLst>
        </pc:spChg>
      </pc:sldChg>
    </pc:docChg>
  </pc:docChgLst>
  <pc:docChgLst>
    <pc:chgData name="Darla Ryden" userId="849e37f6d45db2a5" providerId="LiveId" clId="{B599E719-2275-3845-80E8-7C0A655C239A}"/>
    <pc:docChg chg="custSel addSld delSld modSld">
      <pc:chgData name="Darla Ryden" userId="849e37f6d45db2a5" providerId="LiveId" clId="{B599E719-2275-3845-80E8-7C0A655C239A}" dt="2023-03-28T19:54:08.643" v="7" actId="2696"/>
      <pc:docMkLst>
        <pc:docMk/>
      </pc:docMkLst>
      <pc:sldChg chg="new del">
        <pc:chgData name="Darla Ryden" userId="849e37f6d45db2a5" providerId="LiveId" clId="{B599E719-2275-3845-80E8-7C0A655C239A}" dt="2023-03-28T19:54:08.643" v="7" actId="2696"/>
        <pc:sldMkLst>
          <pc:docMk/>
          <pc:sldMk cId="1237075246" sldId="269"/>
        </pc:sldMkLst>
      </pc:sldChg>
      <pc:sldChg chg="addSp delSp modSp add mod setBg delDesignElem">
        <pc:chgData name="Darla Ryden" userId="849e37f6d45db2a5" providerId="LiveId" clId="{B599E719-2275-3845-80E8-7C0A655C239A}" dt="2023-03-28T19:53:56.032" v="6" actId="26606"/>
        <pc:sldMkLst>
          <pc:docMk/>
          <pc:sldMk cId="1778862090" sldId="277"/>
        </pc:sldMkLst>
        <pc:spChg chg="mod">
          <ac:chgData name="Darla Ryden" userId="849e37f6d45db2a5" providerId="LiveId" clId="{B599E719-2275-3845-80E8-7C0A655C239A}" dt="2023-03-28T19:53:56.032" v="6" actId="26606"/>
          <ac:spMkLst>
            <pc:docMk/>
            <pc:sldMk cId="1778862090" sldId="277"/>
            <ac:spMk id="2" creationId="{01BD755A-C396-FC03-3501-65DAB9056327}"/>
          </ac:spMkLst>
        </pc:spChg>
        <pc:spChg chg="mod">
          <ac:chgData name="Darla Ryden" userId="849e37f6d45db2a5" providerId="LiveId" clId="{B599E719-2275-3845-80E8-7C0A655C239A}" dt="2023-03-28T19:53:56.032" v="6" actId="26606"/>
          <ac:spMkLst>
            <pc:docMk/>
            <pc:sldMk cId="1778862090" sldId="277"/>
            <ac:spMk id="9" creationId="{DCECF485-1509-675B-8B9F-F055996A7556}"/>
          </ac:spMkLst>
        </pc:spChg>
        <pc:spChg chg="del">
          <ac:chgData name="Darla Ryden" userId="849e37f6d45db2a5" providerId="LiveId" clId="{B599E719-2275-3845-80E8-7C0A655C239A}" dt="2023-03-28T19:53:16.841" v="2"/>
          <ac:spMkLst>
            <pc:docMk/>
            <pc:sldMk cId="1778862090" sldId="277"/>
            <ac:spMk id="12" creationId="{D009D6D5-DAC2-4A8B-A17A-E206B9012D09}"/>
          </ac:spMkLst>
        </pc:spChg>
        <pc:spChg chg="add">
          <ac:chgData name="Darla Ryden" userId="849e37f6d45db2a5" providerId="LiveId" clId="{B599E719-2275-3845-80E8-7C0A655C239A}" dt="2023-03-28T19:53:56.032" v="6" actId="26606"/>
          <ac:spMkLst>
            <pc:docMk/>
            <pc:sldMk cId="1778862090" sldId="277"/>
            <ac:spMk id="14" creationId="{9AF5711D-F885-4D9C-A736-0CDADBD021A3}"/>
          </ac:spMkLst>
        </pc:spChg>
        <pc:spChg chg="add">
          <ac:chgData name="Darla Ryden" userId="849e37f6d45db2a5" providerId="LiveId" clId="{B599E719-2275-3845-80E8-7C0A655C239A}" dt="2023-03-28T19:53:56.032" v="6" actId="26606"/>
          <ac:spMkLst>
            <pc:docMk/>
            <pc:sldMk cId="1778862090" sldId="277"/>
            <ac:spMk id="16" creationId="{7D1E115A-87CB-4627-9D20-1D9C4234F4B3}"/>
          </ac:spMkLst>
        </pc:spChg>
        <pc:spChg chg="add">
          <ac:chgData name="Darla Ryden" userId="849e37f6d45db2a5" providerId="LiveId" clId="{B599E719-2275-3845-80E8-7C0A655C239A}" dt="2023-03-28T19:53:56.032" v="6" actId="26606"/>
          <ac:spMkLst>
            <pc:docMk/>
            <pc:sldMk cId="1778862090" sldId="277"/>
            <ac:spMk id="18" creationId="{14E457A0-E55E-4B4F-A727-BD61C631B732}"/>
          </ac:spMkLst>
        </pc:spChg>
        <pc:picChg chg="mod">
          <ac:chgData name="Darla Ryden" userId="849e37f6d45db2a5" providerId="LiveId" clId="{B599E719-2275-3845-80E8-7C0A655C239A}" dt="2023-03-28T19:53:56.032" v="6" actId="26606"/>
          <ac:picMkLst>
            <pc:docMk/>
            <pc:sldMk cId="1778862090" sldId="277"/>
            <ac:picMk id="5" creationId="{0B5FF69D-B04E-6F79-4A6D-B8A0C26A5D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7C29-9645-A549-A23B-7E0D3F0BF36B}"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FDC60-2E8A-CA48-85A5-149509E16B45}" type="slidenum">
              <a:rPr lang="en-US" smtClean="0"/>
              <a:t>‹#›</a:t>
            </a:fld>
            <a:endParaRPr lang="en-US"/>
          </a:p>
        </p:txBody>
      </p:sp>
    </p:spTree>
    <p:extLst>
      <p:ext uri="{BB962C8B-B14F-4D97-AF65-F5344CB8AC3E}">
        <p14:creationId xmlns:p14="http://schemas.microsoft.com/office/powerpoint/2010/main" val="214075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D90A629-EAD3-9742-9156-42464148F9AD}" type="datetime1">
              <a:rPr lang="en-US" smtClean="0"/>
              <a:t>3/28/23</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2594421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C75B37-2875-A847-A556-6F3E7C40E389}" type="datetime1">
              <a:rPr lang="en-US" smtClean="0"/>
              <a:t>3/28/23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64128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1FE73-A677-E14B-B028-E070F47B45D3}" type="datetime1">
              <a:rPr lang="en-US" smtClean="0"/>
              <a:t>3/28/23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24451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806D6B-84DC-6B4F-A6D2-5FB686BA3179}" type="datetime1">
              <a:rPr lang="en-US" smtClean="0"/>
              <a:t>3/28/23</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6283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119EED9-53ED-0742-8971-0A50DB016B30}" type="datetime1">
              <a:rPr lang="en-US" smtClean="0"/>
              <a:t>3/28/23</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0573708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58D2E8E-5711-B44F-B2AA-018DC063724D}" type="datetime1">
              <a:rPr lang="en-US" smtClean="0"/>
              <a:t>3/28/23</a:t>
            </a:fld>
            <a:endParaRPr lang="en-US"/>
          </a:p>
        </p:txBody>
      </p:sp>
      <p:sp>
        <p:nvSpPr>
          <p:cNvPr id="9" name="Footer Placeholder 8"/>
          <p:cNvSpPr>
            <a:spLocks noGrp="1"/>
          </p:cNvSpPr>
          <p:nvPr>
            <p:ph type="ftr" sz="quarter" idx="11"/>
          </p:nvPr>
        </p:nvSpPr>
        <p:spPr/>
        <p:txBody>
          <a:bodyPr/>
          <a:lstStyle/>
          <a:p>
            <a:r>
              <a:rPr lang="en-US"/>
              <a:t>Sample Footer Text</a:t>
            </a:r>
          </a:p>
        </p:txBody>
      </p:sp>
      <p:sp>
        <p:nvSpPr>
          <p:cNvPr id="10" name="Slide Number Placeholder 9"/>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0109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C77E491-444E-7E43-B5BF-F2210C7B1972}" type="datetime1">
              <a:rPr lang="en-US" smtClean="0"/>
              <a:t>3/28/23</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048040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408EF-4D7D-2149-82B9-1261E6A1C15F}" type="datetime1">
              <a:rPr lang="en-US" smtClean="0"/>
              <a:t>3/28/23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52654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439A5-F75B-BD45-96F8-69C2549CD609}" type="datetime1">
              <a:rPr lang="en-US" smtClean="0"/>
              <a:t>3/28/23</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7332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E5F0F3-B4E9-2B45-B4AC-FA40ECA1E5BD}" type="datetime1">
              <a:rPr lang="en-US" smtClean="0"/>
              <a:t>3/28/23</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a:t>Sample Footer Text</a:t>
            </a:r>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12003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5535BA04-79E1-4549-B446-7A7193DD0775}" type="datetime1">
              <a:rPr lang="en-US" smtClean="0"/>
              <a:t>3/28/23</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a:t>Sample Footer Text</a:t>
            </a:r>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54324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C77E491-444E-7E43-B5BF-F2210C7B1972}" type="datetime1">
              <a:rPr lang="en-US" smtClean="0"/>
              <a:t>3/28/23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Sample Footer Text</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F18EF7-BE1E-4ECB-84D4-67C2B4D8F095}" type="slidenum">
              <a:rPr lang="en-US" smtClean="0"/>
              <a:t>‹#›</a:t>
            </a:fld>
            <a:endParaRPr lang="en-US"/>
          </a:p>
        </p:txBody>
      </p:sp>
    </p:spTree>
    <p:extLst>
      <p:ext uri="{BB962C8B-B14F-4D97-AF65-F5344CB8AC3E}">
        <p14:creationId xmlns:p14="http://schemas.microsoft.com/office/powerpoint/2010/main" val="199094593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Black and white image of the trunk of standing trees">
            <a:extLst>
              <a:ext uri="{FF2B5EF4-FFF2-40B4-BE49-F238E27FC236}">
                <a16:creationId xmlns:a16="http://schemas.microsoft.com/office/drawing/2014/main" id="{505D7155-6999-465D-DBB3-B675DA7F387B}"/>
              </a:ext>
            </a:extLst>
          </p:cNvPr>
          <p:cNvPicPr>
            <a:picLocks noChangeAspect="1"/>
          </p:cNvPicPr>
          <p:nvPr/>
        </p:nvPicPr>
        <p:blipFill rotWithShape="1">
          <a:blip r:embed="rId2"/>
          <a:srcRect t="1584" b="9131"/>
          <a:stretch/>
        </p:blipFill>
        <p:spPr>
          <a:xfrm>
            <a:off x="20" y="10"/>
            <a:ext cx="12191980" cy="6857990"/>
          </a:xfrm>
          <a:prstGeom prst="rect">
            <a:avLst/>
          </a:prstGeom>
        </p:spPr>
      </p:pic>
      <p:sp>
        <p:nvSpPr>
          <p:cNvPr id="2" name="Title 1">
            <a:extLst>
              <a:ext uri="{FF2B5EF4-FFF2-40B4-BE49-F238E27FC236}">
                <a16:creationId xmlns:a16="http://schemas.microsoft.com/office/drawing/2014/main" id="{A82B3E96-0431-E060-9332-B9386C4A6264}"/>
              </a:ext>
            </a:extLst>
          </p:cNvPr>
          <p:cNvSpPr>
            <a:spLocks noGrp="1"/>
          </p:cNvSpPr>
          <p:nvPr>
            <p:ph type="ctrTitle"/>
          </p:nvPr>
        </p:nvSpPr>
        <p:spPr>
          <a:xfrm>
            <a:off x="1600200" y="2386744"/>
            <a:ext cx="8991600" cy="1645920"/>
          </a:xfrm>
          <a:solidFill>
            <a:schemeClr val="tx1">
              <a:alpha val="80000"/>
            </a:schemeClr>
          </a:solidFill>
          <a:ln>
            <a:solidFill>
              <a:schemeClr val="bg1">
                <a:lumMod val="75000"/>
                <a:lumOff val="25000"/>
              </a:schemeClr>
            </a:solidFill>
          </a:ln>
        </p:spPr>
        <p:txBody>
          <a:bodyPr>
            <a:normAutofit fontScale="90000"/>
          </a:bodyPr>
          <a:lstStyle/>
          <a:p>
            <a:br>
              <a:rPr lang="en-US" sz="2900" dirty="0">
                <a:solidFill>
                  <a:schemeClr val="bg1">
                    <a:lumMod val="85000"/>
                    <a:lumOff val="15000"/>
                  </a:schemeClr>
                </a:solidFill>
              </a:rPr>
            </a:br>
            <a:r>
              <a:rPr lang="en-US" sz="4000" dirty="0">
                <a:solidFill>
                  <a:schemeClr val="bg1">
                    <a:lumMod val="85000"/>
                    <a:lumOff val="15000"/>
                  </a:schemeClr>
                </a:solidFill>
              </a:rPr>
              <a:t>Teacher Redemptive Gift</a:t>
            </a:r>
            <a:br>
              <a:rPr lang="en-US" sz="2900" dirty="0">
                <a:solidFill>
                  <a:schemeClr val="bg1">
                    <a:lumMod val="85000"/>
                    <a:lumOff val="15000"/>
                  </a:schemeClr>
                </a:solidFill>
              </a:rPr>
            </a:br>
            <a:endParaRPr lang="en-US" sz="2900" dirty="0">
              <a:solidFill>
                <a:schemeClr val="bg1">
                  <a:lumMod val="85000"/>
                  <a:lumOff val="15000"/>
                </a:schemeClr>
              </a:solidFill>
            </a:endParaRPr>
          </a:p>
        </p:txBody>
      </p:sp>
      <p:sp>
        <p:nvSpPr>
          <p:cNvPr id="5" name="Slide Number Placeholder 4">
            <a:extLst>
              <a:ext uri="{FF2B5EF4-FFF2-40B4-BE49-F238E27FC236}">
                <a16:creationId xmlns:a16="http://schemas.microsoft.com/office/drawing/2014/main" id="{797FC1BC-566C-4B08-4D50-D4367E81E463}"/>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91F18EF7-BE1E-4ECB-84D4-67C2B4D8F095}" type="slidenum">
              <a:rPr lang="en-US" smtClean="0"/>
              <a:pPr>
                <a:lnSpc>
                  <a:spcPct val="90000"/>
                </a:lnSpc>
                <a:spcAft>
                  <a:spcPts val="600"/>
                </a:spcAft>
              </a:pPr>
              <a:t>1</a:t>
            </a:fld>
            <a:endParaRPr lang="en-US"/>
          </a:p>
        </p:txBody>
      </p:sp>
    </p:spTree>
    <p:extLst>
      <p:ext uri="{BB962C8B-B14F-4D97-AF65-F5344CB8AC3E}">
        <p14:creationId xmlns:p14="http://schemas.microsoft.com/office/powerpoint/2010/main" val="108972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EC0FA-ACF9-0DED-A080-C5F650A71E27}"/>
              </a:ext>
            </a:extLst>
          </p:cNvPr>
          <p:cNvSpPr>
            <a:spLocks noGrp="1"/>
          </p:cNvSpPr>
          <p:nvPr>
            <p:ph type="title"/>
          </p:nvPr>
        </p:nvSpPr>
        <p:spPr>
          <a:xfrm>
            <a:off x="1117422" y="1586484"/>
            <a:ext cx="4148845" cy="3685032"/>
          </a:xfrm>
          <a:prstGeom prst="ellipse">
            <a:avLst/>
          </a:prstGeom>
          <a:solidFill>
            <a:schemeClr val="accent2">
              <a:lumMod val="75000"/>
            </a:schemeClr>
          </a:solidFill>
          <a:ln>
            <a:noFill/>
          </a:ln>
        </p:spPr>
        <p:txBody>
          <a:bodyPr>
            <a:normAutofit/>
          </a:bodyPr>
          <a:lstStyle/>
          <a:p>
            <a:r>
              <a:rPr lang="en-US" sz="2400" b="1" dirty="0">
                <a:effectLst/>
                <a:ea typeface="Calibri" panose="020F0502020204030204" pitchFamily="34" charset="0"/>
              </a:rPr>
              <a:t>APPLICATION</a:t>
            </a:r>
            <a:r>
              <a:rPr lang="en-US" sz="2000" dirty="0">
                <a:effectLst/>
              </a:rPr>
              <a:t> </a:t>
            </a:r>
            <a:endParaRPr lang="en-US" sz="3000" dirty="0">
              <a:solidFill>
                <a:srgbClr val="FFFFFF"/>
              </a:solidFill>
            </a:endParaRPr>
          </a:p>
        </p:txBody>
      </p:sp>
      <p:sp>
        <p:nvSpPr>
          <p:cNvPr id="3" name="Content Placeholder 2">
            <a:extLst>
              <a:ext uri="{FF2B5EF4-FFF2-40B4-BE49-F238E27FC236}">
                <a16:creationId xmlns:a16="http://schemas.microsoft.com/office/drawing/2014/main" id="{2E2647B0-5AAB-705C-1535-29B7DFE79899}"/>
              </a:ext>
            </a:extLst>
          </p:cNvPr>
          <p:cNvSpPr>
            <a:spLocks noGrp="1"/>
          </p:cNvSpPr>
          <p:nvPr>
            <p:ph idx="1"/>
          </p:nvPr>
        </p:nvSpPr>
        <p:spPr>
          <a:xfrm>
            <a:off x="5591695" y="457200"/>
            <a:ext cx="5973772" cy="5760720"/>
          </a:xfrm>
        </p:spPr>
        <p:txBody>
          <a:bodyPr anchor="ctr">
            <a:normAutofit lnSpcReduction="10000"/>
          </a:bodyPr>
          <a:lstStyle/>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mj-lt"/>
                <a:ea typeface="Calibri" panose="020F0502020204030204" pitchFamily="34" charset="0"/>
                <a:cs typeface="Times New Roman" panose="02020603050405020304" pitchFamily="18" charset="0"/>
              </a:rPr>
              <a:t>Okay now let’s look at how to apply all this to your life.</a:t>
            </a:r>
            <a:endParaRPr lang="en-US" sz="1800" dirty="0">
              <a:effectLst/>
              <a:latin typeface="+mj-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mj-lt"/>
                <a:ea typeface="Calibri" panose="020F0502020204030204" pitchFamily="34" charset="0"/>
                <a:cs typeface="Times New Roman" panose="02020603050405020304" pitchFamily="18" charset="0"/>
              </a:rPr>
              <a:t>As a teacher, your birthright is to know God’s deep truths and to experience Him. Truth, Jesus, sets us free, but with freedom comes responsibility.  You are God’s change agent to confront sin and require sinners to assume responsibility for their sin. You must stop avoiding confrontation. It is not enough for you to be righteous because of your own knowledge; you must confront, because imposing responsibility sanctifies individuals, families and releases the generational blessing intended for them. </a:t>
            </a: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u="sng" dirty="0">
                <a:effectLst/>
                <a:latin typeface="+mj-lt"/>
                <a:ea typeface="Calibri" panose="020F0502020204030204" pitchFamily="34" charset="0"/>
                <a:cs typeface="Times New Roman" panose="02020603050405020304" pitchFamily="18" charset="0"/>
              </a:rPr>
              <a:t>The teacher has a double anointing to reveal God’s manifest presence through worship in Spirit and Truth, and to legislate the kingdom of heaven, or the government of God, into the earth realm. </a:t>
            </a:r>
            <a:r>
              <a:rPr lang="en-US" sz="2000" dirty="0">
                <a:effectLst/>
                <a:latin typeface="+mj-lt"/>
                <a:ea typeface="Calibri" panose="020F0502020204030204" pitchFamily="34" charset="0"/>
                <a:cs typeface="Times New Roman" panose="02020603050405020304" pitchFamily="18" charset="0"/>
              </a:rPr>
              <a:t>However, teacher, you cannot reveal what you don’t carry and cannot legislate a kingdom you do not understand. </a:t>
            </a:r>
          </a:p>
          <a:p>
            <a:endParaRPr lang="en-US" dirty="0"/>
          </a:p>
        </p:txBody>
      </p:sp>
      <p:sp>
        <p:nvSpPr>
          <p:cNvPr id="4" name="Slide Number Placeholder 3">
            <a:extLst>
              <a:ext uri="{FF2B5EF4-FFF2-40B4-BE49-F238E27FC236}">
                <a16:creationId xmlns:a16="http://schemas.microsoft.com/office/drawing/2014/main" id="{D2E722FF-4EBE-58F8-CAF7-FD472CBEEC3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91F18EF7-BE1E-4ECB-84D4-67C2B4D8F095}"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53331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9E65-49CD-EE8F-A0C2-3AAB5B5B1698}"/>
              </a:ext>
            </a:extLst>
          </p:cNvPr>
          <p:cNvSpPr>
            <a:spLocks noGrp="1"/>
          </p:cNvSpPr>
          <p:nvPr>
            <p:ph type="title"/>
          </p:nvPr>
        </p:nvSpPr>
        <p:spPr>
          <a:xfrm>
            <a:off x="4910667" y="274320"/>
            <a:ext cx="6874933" cy="5943600"/>
          </a:xfrm>
          <a:noFill/>
          <a:ln>
            <a:noFill/>
          </a:ln>
        </p:spPr>
        <p:txBody>
          <a:bodyPr vert="horz" wrap="square" lIns="274320" tIns="182880" rIns="274320" bIns="182880" rtlCol="0" anchor="ctr" anchorCtr="1">
            <a:normAutofit/>
          </a:bodyPr>
          <a:lstStyle/>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So, teacher ask yourselves these questions:</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How do I seek the person of Truth not just the knowledge of truth?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What can I do to seek God’s Wisdom and Truth?</a:t>
            </a:r>
            <a:br>
              <a:rPr lang="en-US" sz="2000" dirty="0">
                <a:effectLst/>
                <a:ea typeface="Calibri" panose="020F0502020204030204" pitchFamily="34" charset="0"/>
                <a:cs typeface="Times New Roman" panose="02020603050405020304" pitchFamily="18" charset="0"/>
              </a:rPr>
            </a:br>
            <a:r>
              <a:rPr lang="en-US" sz="2000" dirty="0">
                <a:solidFill>
                  <a:srgbClr val="000000"/>
                </a:solidFill>
                <a:effectLst/>
                <a:ea typeface="Calibri" panose="020F0502020204030204" pitchFamily="34" charset="0"/>
                <a:cs typeface="Times New Roman" panose="02020603050405020304" pitchFamily="18" charset="0"/>
              </a:rPr>
              <a:t>How can I apply God’s Wisdom and Truth in my life without becoming puffed up with knowledge?</a:t>
            </a:r>
            <a:br>
              <a:rPr lang="en-US" sz="2000" dirty="0">
                <a:effectLst/>
                <a:ea typeface="Calibri" panose="020F0502020204030204" pitchFamily="34" charset="0"/>
                <a:cs typeface="Times New Roman" panose="02020603050405020304" pitchFamily="18" charset="0"/>
              </a:rPr>
            </a:br>
            <a:r>
              <a:rPr lang="en-US" sz="2000" dirty="0">
                <a:solidFill>
                  <a:srgbClr val="000000"/>
                </a:solidFill>
                <a:effectLst/>
                <a:ea typeface="Calibri" panose="020F0502020204030204" pitchFamily="34" charset="0"/>
                <a:cs typeface="Times New Roman" panose="02020603050405020304" pitchFamily="18" charset="0"/>
              </a:rPr>
              <a:t>What areas in my life do I avoid responsibility? How can I pursue change in those areas?</a:t>
            </a:r>
            <a:br>
              <a:rPr lang="en-US" sz="2000" dirty="0">
                <a:effectLst/>
                <a:ea typeface="Calibri" panose="020F0502020204030204" pitchFamily="34" charset="0"/>
                <a:cs typeface="Times New Roman" panose="02020603050405020304" pitchFamily="18" charset="0"/>
              </a:rPr>
            </a:br>
            <a:r>
              <a:rPr lang="en-US" sz="2000" dirty="0">
                <a:solidFill>
                  <a:srgbClr val="000000"/>
                </a:solidFill>
                <a:effectLst/>
                <a:ea typeface="Calibri" panose="020F0502020204030204" pitchFamily="34" charset="0"/>
                <a:cs typeface="Times New Roman" panose="02020603050405020304" pitchFamily="18" charset="0"/>
              </a:rPr>
              <a:t>In what ways do I hold back sharing the truth, because I don’t like confrontation?  What are things I can do to change that?</a:t>
            </a:r>
            <a:br>
              <a:rPr lang="en-US" sz="2000" dirty="0">
                <a:effectLst/>
                <a:ea typeface="Calibri" panose="020F0502020204030204" pitchFamily="34" charset="0"/>
                <a:cs typeface="Times New Roman" panose="02020603050405020304" pitchFamily="18" charset="0"/>
              </a:rPr>
            </a:br>
            <a:endParaRPr lang="en-US" sz="2000" dirty="0">
              <a:solidFill>
                <a:schemeClr val="bg1"/>
              </a:solidFill>
            </a:endParaRP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467909-E03D-AAB2-7262-444CD89F4965}"/>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91F18EF7-BE1E-4ECB-84D4-67C2B4D8F095}"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217602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Black and white image of the trunk of standing trees">
            <a:extLst>
              <a:ext uri="{FF2B5EF4-FFF2-40B4-BE49-F238E27FC236}">
                <a16:creationId xmlns:a16="http://schemas.microsoft.com/office/drawing/2014/main" id="{505D7155-6999-465D-DBB3-B675DA7F387B}"/>
              </a:ext>
            </a:extLst>
          </p:cNvPr>
          <p:cNvPicPr>
            <a:picLocks noChangeAspect="1"/>
          </p:cNvPicPr>
          <p:nvPr/>
        </p:nvPicPr>
        <p:blipFill rotWithShape="1">
          <a:blip r:embed="rId2"/>
          <a:srcRect t="1584" b="9131"/>
          <a:stretch/>
        </p:blipFill>
        <p:spPr>
          <a:xfrm>
            <a:off x="20" y="10"/>
            <a:ext cx="12191980" cy="6857990"/>
          </a:xfrm>
          <a:prstGeom prst="rect">
            <a:avLst/>
          </a:prstGeom>
        </p:spPr>
      </p:pic>
      <p:sp>
        <p:nvSpPr>
          <p:cNvPr id="2" name="Title 1">
            <a:extLst>
              <a:ext uri="{FF2B5EF4-FFF2-40B4-BE49-F238E27FC236}">
                <a16:creationId xmlns:a16="http://schemas.microsoft.com/office/drawing/2014/main" id="{A82B3E96-0431-E060-9332-B9386C4A6264}"/>
              </a:ext>
            </a:extLst>
          </p:cNvPr>
          <p:cNvSpPr>
            <a:spLocks noGrp="1"/>
          </p:cNvSpPr>
          <p:nvPr>
            <p:ph type="ctrTitle"/>
          </p:nvPr>
        </p:nvSpPr>
        <p:spPr>
          <a:xfrm>
            <a:off x="1600200" y="660399"/>
            <a:ext cx="8991600" cy="5113867"/>
          </a:xfrm>
          <a:solidFill>
            <a:schemeClr val="tx1">
              <a:alpha val="80000"/>
            </a:schemeClr>
          </a:solidFill>
          <a:ln>
            <a:solidFill>
              <a:schemeClr val="bg1">
                <a:lumMod val="75000"/>
                <a:lumOff val="25000"/>
              </a:schemeClr>
            </a:solidFill>
          </a:ln>
        </p:spPr>
        <p:txBody>
          <a:bodyPr>
            <a:normAutofit/>
          </a:bodyPr>
          <a:lstStyle/>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Teacher, you have authority to release generational blessings and the highest authority to bring new truth. However, the only way for you to be successful in this area is to halt religious activity just for the sake of knowledge and build relationship with TRUTH HIMSELF.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Listed are biblical examples of Teacher design for further study: </a:t>
            </a:r>
            <a:r>
              <a:rPr lang="en-US" sz="2000" b="1" i="1" dirty="0">
                <a:effectLst/>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Luke, Daniel, Isaiah, Levi, Samu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el</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97FC1BC-566C-4B08-4D50-D4367E81E463}"/>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91F18EF7-BE1E-4ECB-84D4-67C2B4D8F095}"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192060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F5711D-F885-4D9C-A736-0CDADBD02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D755A-C396-FC03-3501-65DAB9056327}"/>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900">
                <a:solidFill>
                  <a:srgbClr val="262626"/>
                </a:solidFill>
                <a:latin typeface="Segoe Script" panose="020B0804020000000003" pitchFamily="34" charset="0"/>
              </a:rPr>
              <a:t>Darla Ryden</a:t>
            </a:r>
            <a:br>
              <a:rPr lang="en-US" sz="900">
                <a:solidFill>
                  <a:srgbClr val="262626"/>
                </a:solidFill>
                <a:latin typeface="Segoe Script" panose="020B0804020000000003" pitchFamily="34" charset="0"/>
              </a:rPr>
            </a:br>
            <a:r>
              <a:rPr lang="en-US" sz="900">
                <a:solidFill>
                  <a:srgbClr val="262626"/>
                </a:solidFill>
                <a:latin typeface="Segoe Script" panose="020B0804020000000003" pitchFamily="34" charset="0"/>
              </a:rPr>
              <a:t>Houston, TX USA</a:t>
            </a:r>
            <a:br>
              <a:rPr lang="en-US" sz="900">
                <a:solidFill>
                  <a:srgbClr val="262626"/>
                </a:solidFill>
                <a:latin typeface="Segoe Script" panose="020B0804020000000003" pitchFamily="34" charset="0"/>
              </a:rPr>
            </a:br>
            <a:br>
              <a:rPr lang="en-US" sz="900">
                <a:solidFill>
                  <a:srgbClr val="262626"/>
                </a:solidFill>
                <a:latin typeface="Segoe Script" panose="020B0804020000000003" pitchFamily="34" charset="0"/>
              </a:rPr>
            </a:br>
            <a:r>
              <a:rPr lang="en-US" sz="900">
                <a:solidFill>
                  <a:srgbClr val="262626"/>
                </a:solidFill>
                <a:latin typeface="Segoe Script" panose="020B0804020000000003" pitchFamily="34" charset="0"/>
              </a:rPr>
              <a:t>Contact:</a:t>
            </a:r>
            <a:br>
              <a:rPr lang="en-US" sz="900">
                <a:solidFill>
                  <a:srgbClr val="262626"/>
                </a:solidFill>
                <a:latin typeface="Segoe Script" panose="020B0804020000000003" pitchFamily="34" charset="0"/>
              </a:rPr>
            </a:br>
            <a:r>
              <a:rPr lang="en-US" sz="900">
                <a:solidFill>
                  <a:srgbClr val="262626"/>
                </a:solidFill>
                <a:latin typeface="Segoe Script" panose="020B0804020000000003" pitchFamily="34" charset="0"/>
              </a:rPr>
              <a:t>darlaryden@gmail.com</a:t>
            </a:r>
            <a:br>
              <a:rPr lang="en-US" sz="900">
                <a:solidFill>
                  <a:srgbClr val="262626"/>
                </a:solidFill>
                <a:latin typeface="Segoe Script" panose="020B0804020000000003" pitchFamily="34" charset="0"/>
              </a:rPr>
            </a:br>
            <a:endParaRPr lang="en-US" sz="900">
              <a:solidFill>
                <a:srgbClr val="262626"/>
              </a:solidFill>
              <a:latin typeface="Segoe Script" panose="020B0804020000000003" pitchFamily="34" charset="0"/>
            </a:endParaRPr>
          </a:p>
        </p:txBody>
      </p:sp>
      <p:sp>
        <p:nvSpPr>
          <p:cNvPr id="9" name="Content Placeholder 8">
            <a:extLst>
              <a:ext uri="{FF2B5EF4-FFF2-40B4-BE49-F238E27FC236}">
                <a16:creationId xmlns:a16="http://schemas.microsoft.com/office/drawing/2014/main" id="{DCECF485-1509-675B-8B9F-F055996A7556}"/>
              </a:ext>
            </a:extLst>
          </p:cNvPr>
          <p:cNvSpPr>
            <a:spLocks noGrp="1"/>
          </p:cNvSpPr>
          <p:nvPr>
            <p:ph idx="1"/>
          </p:nvPr>
        </p:nvSpPr>
        <p:spPr>
          <a:xfrm>
            <a:off x="804672" y="2858703"/>
            <a:ext cx="4475892" cy="3042547"/>
          </a:xfrm>
        </p:spPr>
        <p:txBody>
          <a:bodyPr>
            <a:normAutofit/>
          </a:bodyPr>
          <a:lstStyle/>
          <a:p>
            <a:pPr marL="0" indent="0">
              <a:lnSpc>
                <a:spcPct val="90000"/>
              </a:lnSpc>
              <a:buNone/>
            </a:pPr>
            <a:endParaRPr lang="en-US" sz="1300">
              <a:solidFill>
                <a:srgbClr val="FFFFFF"/>
              </a:solidFill>
            </a:endParaRPr>
          </a:p>
          <a:p>
            <a:pPr marL="0" indent="0">
              <a:lnSpc>
                <a:spcPct val="90000"/>
              </a:lnSpc>
              <a:buNone/>
            </a:pPr>
            <a:endParaRPr lang="en-US" sz="1300">
              <a:solidFill>
                <a:srgbClr val="FFFFFF"/>
              </a:solidFill>
              <a:latin typeface="Cavolini" panose="03000502040302020204" pitchFamily="66" charset="0"/>
              <a:cs typeface="Cavolini" panose="03000502040302020204" pitchFamily="66" charset="0"/>
            </a:endParaRPr>
          </a:p>
          <a:p>
            <a:pPr marL="0" indent="0">
              <a:lnSpc>
                <a:spcPct val="90000"/>
              </a:lnSpc>
              <a:buNone/>
            </a:pPr>
            <a:r>
              <a:rPr lang="en-US" sz="1300">
                <a:solidFill>
                  <a:srgbClr val="FFFFFF"/>
                </a:solidFill>
                <a:latin typeface="Cavolini" panose="03000502040302020204" pitchFamily="66" charset="0"/>
                <a:cs typeface="Cavolini" panose="03000502040302020204" pitchFamily="66" charset="0"/>
              </a:rPr>
              <a:t>Darla is a JOY-GIVER, an apostolic teacher to world-changers, a prophetic psalmist, and has over thirty years of experience in spiritual mapping. She is Birthplace regional coordinator for the Texas Apostolic Prayer Network (TXAPN) and engages in spiritual warfare for the purpose of reforming, restoring, and transforming land back to God’s original purpose and design, not to combat demonic principalities or powers. Darla is also a wife, mother, and “Birdie” to two adorable grands, a real estate agent, and an avid reader. </a:t>
            </a:r>
          </a:p>
        </p:txBody>
      </p:sp>
      <p:sp>
        <p:nvSpPr>
          <p:cNvPr id="16" name="Rectangle 15">
            <a:extLst>
              <a:ext uri="{FF2B5EF4-FFF2-40B4-BE49-F238E27FC236}">
                <a16:creationId xmlns:a16="http://schemas.microsoft.com/office/drawing/2014/main" id="{7D1E115A-87CB-4627-9D20-1D9C4234F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4E457A0-E55E-4B4F-A727-BD61C631B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ky, outdoor&#10;&#10;Description automatically generated">
            <a:extLst>
              <a:ext uri="{FF2B5EF4-FFF2-40B4-BE49-F238E27FC236}">
                <a16:creationId xmlns:a16="http://schemas.microsoft.com/office/drawing/2014/main" id="{0B5FF69D-B04E-6F79-4A6D-B8A0C26A5DD4}"/>
              </a:ext>
            </a:extLst>
          </p:cNvPr>
          <p:cNvPicPr>
            <a:picLocks noChangeAspect="1"/>
          </p:cNvPicPr>
          <p:nvPr/>
        </p:nvPicPr>
        <p:blipFill rotWithShape="1">
          <a:blip r:embed="rId2"/>
          <a:srcRect l="4529" r="5276" b="-3"/>
          <a:stretch/>
        </p:blipFill>
        <p:spPr>
          <a:xfrm>
            <a:off x="7208520" y="1126397"/>
            <a:ext cx="3867912" cy="4288536"/>
          </a:xfrm>
          <a:prstGeom prst="rect">
            <a:avLst/>
          </a:prstGeom>
          <a:ln w="31750">
            <a:noFill/>
          </a:ln>
        </p:spPr>
      </p:pic>
    </p:spTree>
    <p:extLst>
      <p:ext uri="{BB962C8B-B14F-4D97-AF65-F5344CB8AC3E}">
        <p14:creationId xmlns:p14="http://schemas.microsoft.com/office/powerpoint/2010/main" val="177886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77DB4-23D2-F5A9-0E6B-1AC9F0D9F22E}"/>
              </a:ext>
            </a:extLst>
          </p:cNvPr>
          <p:cNvSpPr>
            <a:spLocks noGrp="1"/>
          </p:cNvSpPr>
          <p:nvPr>
            <p:ph type="title"/>
          </p:nvPr>
        </p:nvSpPr>
        <p:spPr>
          <a:xfrm>
            <a:off x="2231136" y="467418"/>
            <a:ext cx="7729728" cy="1188720"/>
          </a:xfrm>
          <a:solidFill>
            <a:schemeClr val="bg1"/>
          </a:solidFill>
        </p:spPr>
        <p:txBody>
          <a:bodyPr>
            <a:normAutofit/>
          </a:bodyPr>
          <a:lstStyle/>
          <a:p>
            <a:r>
              <a:rPr lang="en-US" b="1" dirty="0">
                <a:effectLst/>
              </a:rPr>
              <a:t>BEHAVORIAL CHARACTERISTICS</a:t>
            </a:r>
            <a:br>
              <a:rPr lang="en-US" dirty="0">
                <a:effectLst/>
              </a:rPr>
            </a:br>
            <a:endParaRPr lang="en-US" dirty="0"/>
          </a:p>
        </p:txBody>
      </p:sp>
      <p:sp>
        <p:nvSpPr>
          <p:cNvPr id="3" name="Content Placeholder 2">
            <a:extLst>
              <a:ext uri="{FF2B5EF4-FFF2-40B4-BE49-F238E27FC236}">
                <a16:creationId xmlns:a16="http://schemas.microsoft.com/office/drawing/2014/main" id="{01E1DEE5-5C27-3B74-C0B9-62749EE7AB07}"/>
              </a:ext>
            </a:extLst>
          </p:cNvPr>
          <p:cNvSpPr>
            <a:spLocks noGrp="1"/>
          </p:cNvSpPr>
          <p:nvPr>
            <p:ph idx="1"/>
          </p:nvPr>
        </p:nvSpPr>
        <p:spPr>
          <a:xfrm>
            <a:off x="1706062" y="2291262"/>
            <a:ext cx="8779512" cy="2879256"/>
          </a:xfrm>
        </p:spPr>
        <p:txBody>
          <a:bodyPr>
            <a:normAutofit lnSpcReduction="10000"/>
          </a:bodyPr>
          <a:lstStyle/>
          <a:p>
            <a:pPr marL="0" marR="0" indent="0">
              <a:spcBef>
                <a:spcPts val="0"/>
              </a:spcBef>
              <a:spcAft>
                <a:spcPts val="0"/>
              </a:spcAft>
              <a:buNone/>
            </a:pPr>
            <a:r>
              <a:rPr lang="en-US" sz="2000" b="1" dirty="0">
                <a:solidFill>
                  <a:srgbClr val="404040"/>
                </a:solidFill>
                <a:effectLst/>
              </a:rPr>
              <a:t>STRENGTHS</a:t>
            </a:r>
            <a:endParaRPr lang="en-US" sz="2000" dirty="0">
              <a:solidFill>
                <a:srgbClr val="404040"/>
              </a:solidFill>
              <a:effectLst/>
            </a:endParaRPr>
          </a:p>
          <a:p>
            <a:pPr marL="0" marR="0" indent="0">
              <a:spcBef>
                <a:spcPts val="0"/>
              </a:spcBef>
              <a:spcAft>
                <a:spcPts val="0"/>
              </a:spcAft>
              <a:buNone/>
            </a:pPr>
            <a:r>
              <a:rPr lang="en-US" b="1" u="none" strike="noStrike" dirty="0">
                <a:solidFill>
                  <a:srgbClr val="404040"/>
                </a:solidFill>
                <a:effectLst/>
              </a:rPr>
              <a:t> </a:t>
            </a:r>
            <a:endParaRPr lang="en-US" dirty="0">
              <a:solidFill>
                <a:srgbClr val="404040"/>
              </a:solidFill>
              <a:effectLst/>
            </a:endParaRPr>
          </a:p>
          <a:p>
            <a:pPr marL="342900" marR="0" lvl="0" indent="-342900">
              <a:spcBef>
                <a:spcPts val="0"/>
              </a:spcBef>
              <a:spcAft>
                <a:spcPts val="0"/>
              </a:spcAft>
              <a:buFont typeface="Symbol" pitchFamily="2" charset="2"/>
              <a:buChar char=""/>
            </a:pPr>
            <a:r>
              <a:rPr lang="en-US" sz="2000" dirty="0">
                <a:solidFill>
                  <a:srgbClr val="404040"/>
                </a:solidFill>
                <a:effectLst/>
              </a:rPr>
              <a:t>Teacher color is </a:t>
            </a:r>
            <a:r>
              <a:rPr lang="en-US" sz="2000" b="1" dirty="0">
                <a:solidFill>
                  <a:srgbClr val="00B0F0"/>
                </a:solidFill>
                <a:effectLst/>
              </a:rPr>
              <a:t>BLUE</a:t>
            </a:r>
            <a:r>
              <a:rPr lang="en-US" sz="2000" dirty="0">
                <a:solidFill>
                  <a:srgbClr val="404040"/>
                </a:solidFill>
                <a:effectLst/>
              </a:rPr>
              <a:t>: Teacher is to seek Wisdom and Truth, which comes from Holy Spirit.</a:t>
            </a:r>
          </a:p>
          <a:p>
            <a:pPr marL="342900" marR="0" lvl="0" indent="-342900">
              <a:spcBef>
                <a:spcPts val="0"/>
              </a:spcBef>
              <a:spcAft>
                <a:spcPts val="0"/>
              </a:spcAft>
              <a:buFont typeface="Symbol" pitchFamily="2" charset="2"/>
              <a:buChar char=""/>
            </a:pPr>
            <a:r>
              <a:rPr lang="en-US" sz="2000" dirty="0">
                <a:solidFill>
                  <a:srgbClr val="404040"/>
                </a:solidFill>
                <a:effectLst/>
              </a:rPr>
              <a:t>Teacher connects into the Truth of God.</a:t>
            </a:r>
          </a:p>
          <a:p>
            <a:pPr marL="342900" marR="0" lvl="0" indent="-342900">
              <a:spcBef>
                <a:spcPts val="0"/>
              </a:spcBef>
              <a:spcAft>
                <a:spcPts val="0"/>
              </a:spcAft>
              <a:buFont typeface="Symbol" pitchFamily="2" charset="2"/>
              <a:buChar char=""/>
            </a:pPr>
            <a:r>
              <a:rPr lang="en-US" sz="2000" dirty="0">
                <a:solidFill>
                  <a:srgbClr val="404040"/>
                </a:solidFill>
                <a:effectLst/>
              </a:rPr>
              <a:t>Teacher has the highest authority over the predator spirit.</a:t>
            </a:r>
          </a:p>
          <a:p>
            <a:pPr marL="342900" marR="0" lvl="0" indent="-342900">
              <a:spcBef>
                <a:spcPts val="0"/>
              </a:spcBef>
              <a:spcAft>
                <a:spcPts val="0"/>
              </a:spcAft>
              <a:buFont typeface="Symbol" pitchFamily="2" charset="2"/>
              <a:buChar char=""/>
            </a:pPr>
            <a:r>
              <a:rPr lang="en-US" sz="2000" dirty="0">
                <a:solidFill>
                  <a:srgbClr val="404040"/>
                </a:solidFill>
                <a:effectLst/>
              </a:rPr>
              <a:t>Teachers have a firm grip on the plumbline of truth and help us all remain doctrinally sound. They validate, validate and validate once more.</a:t>
            </a:r>
          </a:p>
          <a:p>
            <a:pPr marL="342900" marR="0" lvl="0" indent="-342900">
              <a:spcBef>
                <a:spcPts val="0"/>
              </a:spcBef>
              <a:spcAft>
                <a:spcPts val="0"/>
              </a:spcAft>
              <a:buFont typeface="Symbol" pitchFamily="2" charset="2"/>
              <a:buChar char=""/>
            </a:pPr>
            <a:r>
              <a:rPr lang="en-US" sz="2000" dirty="0">
                <a:solidFill>
                  <a:srgbClr val="404040"/>
                </a:solidFill>
                <a:effectLst/>
              </a:rPr>
              <a:t>They </a:t>
            </a:r>
            <a:r>
              <a:rPr lang="en-US" sz="2000" dirty="0">
                <a:solidFill>
                  <a:srgbClr val="404040"/>
                </a:solidFill>
              </a:rPr>
              <a:t>p</a:t>
            </a:r>
            <a:r>
              <a:rPr lang="en-US" sz="2000" dirty="0">
                <a:solidFill>
                  <a:srgbClr val="404040"/>
                </a:solidFill>
                <a:effectLst/>
              </a:rPr>
              <a:t>rocess and make decisions slowly. Teacher can slow down the more impulsive gifts (Prophet/Exhorter) who jump to conclusions.</a:t>
            </a:r>
          </a:p>
          <a:p>
            <a:endParaRPr lang="en-US" dirty="0">
              <a:solidFill>
                <a:srgbClr val="404040"/>
              </a:solidFill>
            </a:endParaRPr>
          </a:p>
        </p:txBody>
      </p:sp>
      <p:sp>
        <p:nvSpPr>
          <p:cNvPr id="12"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1B0A0659-E443-491A-A36E-EC2EE49C5850}"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304156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0AFE-7BCA-E913-1460-D25F38A146F6}"/>
              </a:ext>
            </a:extLst>
          </p:cNvPr>
          <p:cNvSpPr>
            <a:spLocks noGrp="1"/>
          </p:cNvSpPr>
          <p:nvPr>
            <p:ph type="title"/>
          </p:nvPr>
        </p:nvSpPr>
        <p:spPr>
          <a:xfrm>
            <a:off x="5445496" y="731521"/>
            <a:ext cx="5925310" cy="1230284"/>
          </a:xfrm>
        </p:spPr>
        <p:txBody>
          <a:bodyPr>
            <a:normAutofit/>
          </a:bodyPr>
          <a:lstStyle/>
          <a:p>
            <a:r>
              <a:rPr lang="en-US" sz="2400" dirty="0"/>
              <a:t>Strengths</a:t>
            </a:r>
          </a:p>
        </p:txBody>
      </p:sp>
      <p:pic>
        <p:nvPicPr>
          <p:cNvPr id="6" name="Picture 5" descr="Question mark boxes">
            <a:extLst>
              <a:ext uri="{FF2B5EF4-FFF2-40B4-BE49-F238E27FC236}">
                <a16:creationId xmlns:a16="http://schemas.microsoft.com/office/drawing/2014/main" id="{9C7AA43C-CE6D-C7FD-44C8-6DD34D55A46B}"/>
              </a:ext>
            </a:extLst>
          </p:cNvPr>
          <p:cNvPicPr>
            <a:picLocks noChangeAspect="1"/>
          </p:cNvPicPr>
          <p:nvPr/>
        </p:nvPicPr>
        <p:blipFill rotWithShape="1">
          <a:blip r:embed="rId2"/>
          <a:srcRect l="33841" r="27960"/>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5AF84AE7-47F9-FEE8-5E19-3E9155DD401C}"/>
              </a:ext>
            </a:extLst>
          </p:cNvPr>
          <p:cNvSpPr>
            <a:spLocks noGrp="1"/>
          </p:cNvSpPr>
          <p:nvPr>
            <p:ph idx="1"/>
          </p:nvPr>
        </p:nvSpPr>
        <p:spPr>
          <a:xfrm>
            <a:off x="5445496" y="2277687"/>
            <a:ext cx="5925310" cy="3848792"/>
          </a:xfrm>
        </p:spPr>
        <p:txBody>
          <a:bodyPr>
            <a:normAutofit fontScale="25000" lnSpcReduction="20000"/>
          </a:bodyPr>
          <a:lstStyle/>
          <a:p>
            <a:pPr marL="342900" marR="0" lvl="0" indent="-342900">
              <a:spcBef>
                <a:spcPts val="0"/>
              </a:spcBef>
              <a:spcAft>
                <a:spcPts val="0"/>
              </a:spcAft>
              <a:buFont typeface="Symbol" pitchFamily="2" charset="2"/>
              <a:buChar char=""/>
            </a:pPr>
            <a:r>
              <a:rPr lang="en-US" sz="8000" dirty="0">
                <a:effectLst/>
                <a:latin typeface="+mj-lt"/>
                <a:ea typeface="Calibri" panose="020F0502020204030204" pitchFamily="34" charset="0"/>
                <a:cs typeface="Times New Roman" panose="02020603050405020304" pitchFamily="18" charset="0"/>
              </a:rPr>
              <a:t>Teachers will not quickly embrace or reject a new idea or proposal but will ponder it,  analyze, and authenticate it before he decides to accept or reject it.</a:t>
            </a:r>
          </a:p>
          <a:p>
            <a:pPr marL="342900" marR="0" lvl="0" indent="-342900">
              <a:spcBef>
                <a:spcPts val="0"/>
              </a:spcBef>
              <a:spcAft>
                <a:spcPts val="0"/>
              </a:spcAft>
              <a:buFont typeface="Symbol" pitchFamily="2" charset="2"/>
              <a:buChar char=""/>
            </a:pPr>
            <a:r>
              <a:rPr lang="en-US" sz="8000" dirty="0">
                <a:effectLst/>
                <a:latin typeface="+mj-lt"/>
                <a:ea typeface="Calibri" panose="020F0502020204030204" pitchFamily="34" charset="0"/>
                <a:cs typeface="Times New Roman" panose="02020603050405020304" pitchFamily="18" charset="0"/>
              </a:rPr>
              <a:t>They rely strongly on factual evidence, so they are uncomfortable with any issue until it is proven.</a:t>
            </a:r>
          </a:p>
          <a:p>
            <a:pPr marL="342900" marR="0" lvl="0" indent="-342900">
              <a:spcBef>
                <a:spcPts val="0"/>
              </a:spcBef>
              <a:spcAft>
                <a:spcPts val="0"/>
              </a:spcAft>
              <a:buFont typeface="Symbol" pitchFamily="2" charset="2"/>
              <a:buChar char=""/>
            </a:pPr>
            <a:r>
              <a:rPr lang="en-US" sz="8000" dirty="0">
                <a:effectLst/>
                <a:latin typeface="+mj-lt"/>
                <a:ea typeface="Calibri" panose="020F0502020204030204" pitchFamily="34" charset="0"/>
                <a:cs typeface="Times New Roman" panose="02020603050405020304" pitchFamily="18" charset="0"/>
              </a:rPr>
              <a:t>They find great pleasure in revealing the truth, line upon line, and precept upon precept, especially to those they love.</a:t>
            </a:r>
          </a:p>
          <a:p>
            <a:pPr marL="342900" marR="0" lvl="0" indent="-342900">
              <a:spcBef>
                <a:spcPts val="0"/>
              </a:spcBef>
              <a:spcAft>
                <a:spcPts val="0"/>
              </a:spcAft>
              <a:buFont typeface="Symbol" pitchFamily="2" charset="2"/>
              <a:buChar char=""/>
            </a:pPr>
            <a:r>
              <a:rPr lang="en-US" sz="8000" dirty="0">
                <a:effectLst/>
                <a:latin typeface="+mj-lt"/>
                <a:ea typeface="Calibri" panose="020F0502020204030204" pitchFamily="34" charset="0"/>
                <a:cs typeface="Times New Roman" panose="02020603050405020304" pitchFamily="18" charset="0"/>
              </a:rPr>
              <a:t>Teachers are very safe emotionally because they are patient with those in sin.</a:t>
            </a:r>
          </a:p>
          <a:p>
            <a:pPr marL="342900" marR="0" lvl="0" indent="-342900">
              <a:spcBef>
                <a:spcPts val="0"/>
              </a:spcBef>
              <a:spcAft>
                <a:spcPts val="0"/>
              </a:spcAft>
              <a:buFont typeface="Symbol" pitchFamily="2" charset="2"/>
              <a:buChar char=""/>
            </a:pPr>
            <a:r>
              <a:rPr lang="en-US" sz="8000" dirty="0">
                <a:effectLst/>
                <a:latin typeface="+mj-lt"/>
                <a:ea typeface="Calibri" panose="020F0502020204030204" pitchFamily="34" charset="0"/>
                <a:cs typeface="Times New Roman" panose="02020603050405020304" pitchFamily="18" charset="0"/>
              </a:rPr>
              <a:t>Tends to be the last one to speak in a group. He will listen and observe and then summarize the whole picture.</a:t>
            </a:r>
          </a:p>
          <a:p>
            <a:pPr marL="342900" marR="0" lvl="0" indent="-342900">
              <a:spcBef>
                <a:spcPts val="0"/>
              </a:spcBef>
              <a:spcAft>
                <a:spcPts val="0"/>
              </a:spcAft>
              <a:buFont typeface="Symbol" pitchFamily="2" charset="2"/>
              <a:buChar char=""/>
            </a:pPr>
            <a:r>
              <a:rPr lang="en-US" sz="8000" dirty="0">
                <a:effectLst/>
                <a:latin typeface="+mj-lt"/>
                <a:ea typeface="Calibri" panose="020F0502020204030204" pitchFamily="34" charset="0"/>
                <a:cs typeface="Times New Roman" panose="02020603050405020304" pitchFamily="18" charset="0"/>
              </a:rPr>
              <a:t>They have a wonderful sense of humor.</a:t>
            </a:r>
          </a:p>
          <a:p>
            <a:endParaRPr lang="en-US" sz="1700" dirty="0"/>
          </a:p>
        </p:txBody>
      </p:sp>
      <p:sp>
        <p:nvSpPr>
          <p:cNvPr id="4" name="Slide Number Placeholder 3">
            <a:extLst>
              <a:ext uri="{FF2B5EF4-FFF2-40B4-BE49-F238E27FC236}">
                <a16:creationId xmlns:a16="http://schemas.microsoft.com/office/drawing/2014/main" id="{F5378317-BC97-71C5-A4E3-9BFD9C59A788}"/>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91F18EF7-BE1E-4ECB-84D4-67C2B4D8F095}"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242513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DE4B-15AD-FBCD-E04D-CF77B6069CAF}"/>
              </a:ext>
            </a:extLst>
          </p:cNvPr>
          <p:cNvSpPr>
            <a:spLocks noGrp="1"/>
          </p:cNvSpPr>
          <p:nvPr>
            <p:ph type="title"/>
          </p:nvPr>
        </p:nvSpPr>
        <p:spPr>
          <a:xfrm>
            <a:off x="5498590" y="631766"/>
            <a:ext cx="5888754" cy="5586153"/>
          </a:xfrm>
          <a:noFill/>
          <a:ln>
            <a:noFill/>
          </a:ln>
        </p:spPr>
        <p:txBody>
          <a:bodyPr vert="horz" wrap="square" lIns="274320" tIns="182880" rIns="274320" bIns="182880" rtlCol="0" anchor="ctr" anchorCtr="1">
            <a:noAutofit/>
          </a:bodyPr>
          <a:lstStyle/>
          <a:p>
            <a:pPr algn="l"/>
            <a:r>
              <a:rPr lang="en-US" sz="2400" b="1" dirty="0">
                <a:effectLst/>
                <a:ea typeface="Calibri" panose="020F0502020204030204" pitchFamily="34" charset="0"/>
                <a:cs typeface="Times New Roman" panose="02020603050405020304" pitchFamily="18" charset="0"/>
              </a:rPr>
              <a:t>So, what the Mature Teacher may resemble is a</a:t>
            </a:r>
            <a:r>
              <a:rPr lang="en-US" sz="2400" dirty="0">
                <a:effectLst/>
                <a:ea typeface="Calibri" panose="020F0502020204030204" pitchFamily="34" charset="0"/>
                <a:cs typeface="Times New Roman" panose="02020603050405020304" pitchFamily="18" charset="0"/>
              </a:rPr>
              <a:t> person that has a relationship with the Spirit and Truth. He can access hidden manna in the word of God. Hidden manna represents Jesus, as he is the language of the Father. He walks in healthy loyalty and releases truth that empowers and equips others. Their natural innate quality is </a:t>
            </a:r>
            <a:r>
              <a:rPr lang="en-US" sz="2400" b="1" u="sng" dirty="0">
                <a:effectLst/>
                <a:ea typeface="Calibri" panose="020F0502020204030204" pitchFamily="34" charset="0"/>
                <a:cs typeface="Times New Roman" panose="02020603050405020304" pitchFamily="18" charset="0"/>
              </a:rPr>
              <a:t>Perseverance.</a:t>
            </a:r>
            <a:br>
              <a:rPr lang="en-US" sz="2400" dirty="0">
                <a:effectLst/>
                <a:ea typeface="Calibri" panose="020F0502020204030204" pitchFamily="34" charset="0"/>
                <a:cs typeface="Times New Roman" panose="02020603050405020304" pitchFamily="18" charset="0"/>
              </a:rPr>
            </a:br>
            <a:endParaRPr lang="en-US" sz="2400" dirty="0">
              <a:solidFill>
                <a:schemeClr val="bg1"/>
              </a:solidFill>
            </a:endParaRP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3087BD6-D044-D71B-A8AD-3532634A9D7C}"/>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91F18EF7-BE1E-4ECB-84D4-67C2B4D8F095}"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4816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2A9291-55AD-4DDC-8735-1BA5A1C98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3551D-D8E0-8C3F-97E5-C141BDBB7963}"/>
              </a:ext>
            </a:extLst>
          </p:cNvPr>
          <p:cNvSpPr>
            <a:spLocks noGrp="1"/>
          </p:cNvSpPr>
          <p:nvPr>
            <p:ph type="title"/>
          </p:nvPr>
        </p:nvSpPr>
        <p:spPr>
          <a:xfrm>
            <a:off x="1752600" y="2542604"/>
            <a:ext cx="8686800" cy="1772793"/>
          </a:xfrm>
          <a:solidFill>
            <a:srgbClr val="FFFFFF"/>
          </a:solidFill>
          <a:ln>
            <a:solidFill>
              <a:srgbClr val="404040"/>
            </a:solidFill>
          </a:ln>
        </p:spPr>
        <p:txBody>
          <a:bodyPr vert="horz" wrap="square" lIns="182880" tIns="182880" rIns="182880" bIns="182880" rtlCol="0" anchor="ctr">
            <a:normAutofit/>
          </a:bodyPr>
          <a:lstStyle/>
          <a:p>
            <a:r>
              <a:rPr lang="en-US" sz="2000" dirty="0">
                <a:effectLst/>
                <a:ea typeface="Calibri" panose="020F0502020204030204" pitchFamily="34" charset="0"/>
                <a:cs typeface="Times New Roman" panose="02020603050405020304" pitchFamily="18" charset="0"/>
              </a:rPr>
              <a:t>NOW that I have pointed out your strengths, we need to talk about your weaknesses, because Satan will build a stronghold next to your strengths using your weaknesses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kern="1200" cap="all" spc="200" baseline="0" dirty="0">
              <a:solidFill>
                <a:srgbClr val="262626"/>
              </a:solidFill>
              <a:latin typeface="+mj-lt"/>
              <a:ea typeface="+mj-ea"/>
              <a:cs typeface="+mj-cs"/>
            </a:endParaRPr>
          </a:p>
        </p:txBody>
      </p:sp>
      <p:sp>
        <p:nvSpPr>
          <p:cNvPr id="4" name="Slide Number Placeholder 3">
            <a:extLst>
              <a:ext uri="{FF2B5EF4-FFF2-40B4-BE49-F238E27FC236}">
                <a16:creationId xmlns:a16="http://schemas.microsoft.com/office/drawing/2014/main" id="{C25EAE45-22A5-3244-1942-F802B53401A3}"/>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91F18EF7-BE1E-4ECB-84D4-67C2B4D8F095}"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96070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EBB40-003A-758B-87D4-F073CBBE3F8A}"/>
              </a:ext>
            </a:extLst>
          </p:cNvPr>
          <p:cNvSpPr>
            <a:spLocks noGrp="1"/>
          </p:cNvSpPr>
          <p:nvPr>
            <p:ph type="title"/>
          </p:nvPr>
        </p:nvSpPr>
        <p:spPr>
          <a:xfrm>
            <a:off x="7519341" y="1586484"/>
            <a:ext cx="4029307" cy="3685032"/>
          </a:xfrm>
          <a:prstGeom prst="ellipse">
            <a:avLst/>
          </a:prstGeom>
          <a:solidFill>
            <a:schemeClr val="accent2"/>
          </a:solidFill>
          <a:ln>
            <a:noFill/>
          </a:ln>
        </p:spPr>
        <p:txBody>
          <a:bodyPr>
            <a:normAutofit/>
          </a:bodyPr>
          <a:lstStyle/>
          <a:p>
            <a:r>
              <a:rPr lang="en-US" sz="2400" b="1" dirty="0">
                <a:effectLst/>
                <a:ea typeface="Calibri" panose="020F0502020204030204" pitchFamily="34" charset="0"/>
              </a:rPr>
              <a:t>WEAKNESSES</a:t>
            </a:r>
            <a:r>
              <a:rPr lang="en-US" sz="2400" dirty="0">
                <a:effectLst/>
              </a:rPr>
              <a:t> </a:t>
            </a:r>
            <a:endParaRPr lang="en-US" sz="2400" dirty="0">
              <a:solidFill>
                <a:srgbClr val="FFFFFF"/>
              </a:solidFill>
            </a:endParaRPr>
          </a:p>
        </p:txBody>
      </p:sp>
      <p:sp>
        <p:nvSpPr>
          <p:cNvPr id="3" name="Content Placeholder 2">
            <a:extLst>
              <a:ext uri="{FF2B5EF4-FFF2-40B4-BE49-F238E27FC236}">
                <a16:creationId xmlns:a16="http://schemas.microsoft.com/office/drawing/2014/main" id="{6C847957-8AB1-9201-C871-C870B5F92DE5}"/>
              </a:ext>
            </a:extLst>
          </p:cNvPr>
          <p:cNvSpPr>
            <a:spLocks noGrp="1"/>
          </p:cNvSpPr>
          <p:nvPr>
            <p:ph idx="1"/>
          </p:nvPr>
        </p:nvSpPr>
        <p:spPr>
          <a:xfrm>
            <a:off x="1316984" y="1283546"/>
            <a:ext cx="5715917" cy="4131419"/>
          </a:xfrm>
        </p:spPr>
        <p:txBody>
          <a:bodyPr anchor="ctr">
            <a:normAutofit/>
          </a:bodyPr>
          <a:lstStyle/>
          <a:p>
            <a:pPr marL="0" marR="0" indent="0">
              <a:spcBef>
                <a:spcPts val="0"/>
              </a:spcBef>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Weaknesses are what must be identified so you are able to mature in Christ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greatest demonic stronghold of Teacher is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Religion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the reason for this is in their quest for truth they do not want to skip any portion of validation for fear they might miss an important element and in so doing they negate the whole. Their busyness of constantly validating the truth causes them to miss the weightiness of TRUTH HIMSELF. They must never be satisfied with simply knowing the truth, they must intentionally seek the face of the God of Truth.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404040"/>
              </a:solidFill>
            </a:endParaRPr>
          </a:p>
        </p:txBody>
      </p:sp>
      <p:sp>
        <p:nvSpPr>
          <p:cNvPr id="4" name="Slide Number Placeholder 3">
            <a:extLst>
              <a:ext uri="{FF2B5EF4-FFF2-40B4-BE49-F238E27FC236}">
                <a16:creationId xmlns:a16="http://schemas.microsoft.com/office/drawing/2014/main" id="{6794FAC6-15DC-299E-3A8E-CE0D8823BFEF}"/>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91F18EF7-BE1E-4ECB-84D4-67C2B4D8F095}"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21444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C4691-9915-22F7-481F-5BD903311E45}"/>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pPr marL="0" marR="0">
              <a:spcBef>
                <a:spcPts val="0"/>
              </a:spcBef>
              <a:spcAft>
                <a:spcPts val="0"/>
              </a:spcAft>
            </a:pPr>
            <a:r>
              <a:rPr lang="en-US" sz="2000" dirty="0">
                <a:solidFill>
                  <a:srgbClr val="000000"/>
                </a:solidFill>
                <a:effectLst/>
                <a:ea typeface="Calibri" panose="020F0502020204030204" pitchFamily="34" charset="0"/>
                <a:cs typeface="Times New Roman" panose="02020603050405020304" pitchFamily="18" charset="0"/>
              </a:rPr>
              <a:t>A good example of this in the Bible would be the Pharisees, who were so caught up in knowing and keeping the law and religious rules, that they did not seek to know the writer of the law, the God of Truth.</a:t>
            </a:r>
            <a:br>
              <a:rPr lang="en-US" sz="2000" dirty="0">
                <a:effectLst/>
                <a:ea typeface="Calibri" panose="020F0502020204030204" pitchFamily="34" charset="0"/>
                <a:cs typeface="Times New Roman" panose="02020603050405020304" pitchFamily="18" charset="0"/>
              </a:rPr>
            </a:br>
            <a:r>
              <a:rPr lang="en-US" sz="2000" dirty="0">
                <a:solidFill>
                  <a:srgbClr val="000000"/>
                </a:solidFill>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The teacher who lives in denial can convince himself that he is busy about the Lord’s work and in the frenzy of activity can choose urgent tasks over his most important responsibility, spending time with the Father, thus embracing </a:t>
            </a:r>
            <a:r>
              <a:rPr lang="en-US" sz="2000" b="1" u="sng" dirty="0">
                <a:effectLst/>
                <a:ea typeface="Calibri" panose="020F0502020204030204" pitchFamily="34" charset="0"/>
                <a:cs typeface="Times New Roman" panose="02020603050405020304" pitchFamily="18" charset="0"/>
              </a:rPr>
              <a:t>selective responsibility</a:t>
            </a:r>
            <a:r>
              <a:rPr lang="en-US" sz="2000" dirty="0">
                <a:effectLst/>
                <a:ea typeface="Calibri" panose="020F0502020204030204" pitchFamily="34" charset="0"/>
                <a:cs typeface="Times New Roman" panose="02020603050405020304" pitchFamily="18" charset="0"/>
              </a:rPr>
              <a:t> which is his battlefield. </a:t>
            </a:r>
            <a:br>
              <a:rPr lang="en-US" sz="2000" dirty="0">
                <a:effectLst/>
                <a:ea typeface="Calibri" panose="020F0502020204030204" pitchFamily="34" charset="0"/>
                <a:cs typeface="Times New Roman" panose="02020603050405020304" pitchFamily="18" charset="0"/>
              </a:rPr>
            </a:br>
            <a:endParaRPr lang="en-US" sz="2000" kern="1200" cap="all" spc="200" baseline="0" dirty="0">
              <a:solidFill>
                <a:srgbClr val="FFFFFF"/>
              </a:solidFill>
              <a:ea typeface="+mj-ea"/>
              <a:cs typeface="+mj-cs"/>
            </a:endParaRPr>
          </a:p>
        </p:txBody>
      </p:sp>
      <p:sp>
        <p:nvSpPr>
          <p:cNvPr id="4" name="Slide Number Placeholder 3">
            <a:extLst>
              <a:ext uri="{FF2B5EF4-FFF2-40B4-BE49-F238E27FC236}">
                <a16:creationId xmlns:a16="http://schemas.microsoft.com/office/drawing/2014/main" id="{B8F83F65-B72E-CB86-067B-6B919B2E5ED6}"/>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91F18EF7-BE1E-4ECB-84D4-67C2B4D8F095}"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374338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84AE7-47F9-FEE8-5E19-3E9155DD401C}"/>
              </a:ext>
            </a:extLst>
          </p:cNvPr>
          <p:cNvSpPr>
            <a:spLocks noGrp="1"/>
          </p:cNvSpPr>
          <p:nvPr>
            <p:ph idx="1"/>
          </p:nvPr>
        </p:nvSpPr>
        <p:spPr>
          <a:xfrm>
            <a:off x="512618" y="287867"/>
            <a:ext cx="5120640" cy="6202218"/>
          </a:xfrm>
        </p:spPr>
        <p:txBody>
          <a:bodyPr>
            <a:normAutofit fontScale="77500" lnSpcReduction="20000"/>
          </a:bodyPr>
          <a:lstStyle/>
          <a:p>
            <a:pPr marL="0" marR="0" indent="0">
              <a:spcBef>
                <a:spcPts val="0"/>
              </a:spcBef>
              <a:spcAft>
                <a:spcPts val="0"/>
              </a:spcAft>
              <a:buNone/>
            </a:pPr>
            <a:r>
              <a:rPr lang="en-US" sz="2800" dirty="0">
                <a:effectLst/>
                <a:latin typeface="+mj-lt"/>
                <a:ea typeface="Calibri" panose="020F0502020204030204" pitchFamily="34" charset="0"/>
                <a:cs typeface="Times New Roman" panose="02020603050405020304" pitchFamily="18" charset="0"/>
              </a:rPr>
              <a:t>Now, let’s look at some of the other weaknesses:</a:t>
            </a:r>
          </a:p>
          <a:p>
            <a:pPr marL="0" marR="0" indent="0">
              <a:spcBef>
                <a:spcPts val="0"/>
              </a:spcBef>
              <a:spcAft>
                <a:spcPts val="0"/>
              </a:spcAft>
              <a:buNone/>
            </a:pPr>
            <a:r>
              <a:rPr lang="en-US" sz="1800" dirty="0">
                <a:effectLst/>
                <a:latin typeface="+mj-l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2600" dirty="0">
                <a:effectLst/>
                <a:latin typeface="+mj-lt"/>
                <a:ea typeface="Calibri" panose="020F0502020204030204" pitchFamily="34" charset="0"/>
                <a:cs typeface="Times New Roman" panose="02020603050405020304" pitchFamily="18" charset="0"/>
              </a:rPr>
              <a:t>Passive. Unwilling to impose responsibility on others or himself. Can be soft on sin and too patient with people who are doing wrong.</a:t>
            </a:r>
          </a:p>
          <a:p>
            <a:pPr marL="342900" marR="0" lvl="0" indent="-342900">
              <a:spcBef>
                <a:spcPts val="0"/>
              </a:spcBef>
              <a:spcAft>
                <a:spcPts val="0"/>
              </a:spcAft>
              <a:buFont typeface="Symbol" pitchFamily="2" charset="2"/>
              <a:buChar char=""/>
            </a:pPr>
            <a:r>
              <a:rPr lang="en-US" sz="2600" dirty="0">
                <a:effectLst/>
                <a:latin typeface="+mj-lt"/>
                <a:ea typeface="Calibri" panose="020F0502020204030204" pitchFamily="34" charset="0"/>
                <a:cs typeface="Times New Roman" panose="02020603050405020304" pitchFamily="18" charset="0"/>
              </a:rPr>
              <a:t>Struggles with issues of timeliness and responsibility in selective areas. Procrastinates on practical tasks and does not like to ask others for help</a:t>
            </a:r>
          </a:p>
          <a:p>
            <a:pPr marL="342900" marR="0" lvl="0" indent="-342900">
              <a:spcBef>
                <a:spcPts val="0"/>
              </a:spcBef>
              <a:spcAft>
                <a:spcPts val="0"/>
              </a:spcAft>
              <a:buFont typeface="Symbol" pitchFamily="2" charset="2"/>
              <a:buChar char=""/>
            </a:pPr>
            <a:r>
              <a:rPr lang="en-US" sz="2600" dirty="0">
                <a:effectLst/>
                <a:latin typeface="+mj-lt"/>
                <a:ea typeface="Calibri" panose="020F0502020204030204" pitchFamily="34" charset="0"/>
                <a:cs typeface="Times New Roman" panose="02020603050405020304" pitchFamily="18" charset="0"/>
              </a:rPr>
              <a:t>They find it hard to accept by faith, new teaching or moves of God, because they live mainly by sight.</a:t>
            </a:r>
          </a:p>
          <a:p>
            <a:pPr marL="342900" marR="0" lvl="0" indent="-342900">
              <a:spcBef>
                <a:spcPts val="0"/>
              </a:spcBef>
              <a:spcAft>
                <a:spcPts val="0"/>
              </a:spcAft>
              <a:buFont typeface="Symbol" pitchFamily="2" charset="2"/>
              <a:buChar char=""/>
            </a:pPr>
            <a:r>
              <a:rPr lang="en-US" sz="2600" dirty="0">
                <a:effectLst/>
                <a:latin typeface="+mj-lt"/>
                <a:ea typeface="Calibri" panose="020F0502020204030204" pitchFamily="34" charset="0"/>
                <a:cs typeface="Times New Roman" panose="02020603050405020304" pitchFamily="18" charset="0"/>
              </a:rPr>
              <a:t>Intimacy and prayer may be a major battle.</a:t>
            </a:r>
          </a:p>
          <a:p>
            <a:pPr marL="342900" marR="0" lvl="0" indent="-342900">
              <a:spcBef>
                <a:spcPts val="0"/>
              </a:spcBef>
              <a:spcAft>
                <a:spcPts val="0"/>
              </a:spcAft>
              <a:buFont typeface="Symbol" pitchFamily="2" charset="2"/>
              <a:buChar char=""/>
            </a:pPr>
            <a:r>
              <a:rPr lang="en-US" sz="2600" dirty="0">
                <a:effectLst/>
                <a:latin typeface="+mj-lt"/>
                <a:ea typeface="Calibri" panose="020F0502020204030204" pitchFamily="34" charset="0"/>
                <a:cs typeface="Times New Roman" panose="02020603050405020304" pitchFamily="18" charset="0"/>
              </a:rPr>
              <a:t>They have poor boundaries and are prone to not plan,</a:t>
            </a:r>
            <a:r>
              <a:rPr lang="en-US" sz="2600" dirty="0">
                <a:latin typeface="+mj-lt"/>
                <a:ea typeface="Calibri" panose="020F0502020204030204" pitchFamily="34" charset="0"/>
                <a:cs typeface="Times New Roman" panose="02020603050405020304" pitchFamily="18" charset="0"/>
              </a:rPr>
              <a:t> </a:t>
            </a:r>
            <a:r>
              <a:rPr lang="en-US" sz="2600" dirty="0">
                <a:effectLst/>
                <a:latin typeface="+mj-lt"/>
                <a:ea typeface="Calibri" panose="020F0502020204030204" pitchFamily="34" charset="0"/>
                <a:cs typeface="Times New Roman" panose="02020603050405020304" pitchFamily="18" charset="0"/>
              </a:rPr>
              <a:t>for the future, as they can be immobilized by fear or risk.</a:t>
            </a:r>
          </a:p>
          <a:p>
            <a:pPr marL="342900" marR="0" lvl="0" indent="-342900">
              <a:spcBef>
                <a:spcPts val="0"/>
              </a:spcBef>
              <a:spcAft>
                <a:spcPts val="0"/>
              </a:spcAft>
              <a:buFont typeface="Symbol" pitchFamily="2" charset="2"/>
              <a:buChar char=""/>
            </a:pPr>
            <a:r>
              <a:rPr lang="en-US" sz="2600" dirty="0">
                <a:effectLst/>
                <a:latin typeface="+mj-lt"/>
                <a:ea typeface="Calibri" panose="020F0502020204030204" pitchFamily="34" charset="0"/>
                <a:cs typeface="Times New Roman" panose="02020603050405020304" pitchFamily="18" charset="0"/>
              </a:rPr>
              <a:t>Teachers become puffed up over their knowledge because they tend to feed their mind rather than their spirits. They usually will only accept teaching from those who have credentials they respect. They may think that knowledge can “save.”</a:t>
            </a: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500" dirty="0"/>
          </a:p>
        </p:txBody>
      </p:sp>
      <p:pic>
        <p:nvPicPr>
          <p:cNvPr id="6" name="Picture 5" descr="Question mark boxes">
            <a:extLst>
              <a:ext uri="{FF2B5EF4-FFF2-40B4-BE49-F238E27FC236}">
                <a16:creationId xmlns:a16="http://schemas.microsoft.com/office/drawing/2014/main" id="{9C7AA43C-CE6D-C7FD-44C8-6DD34D55A46B}"/>
              </a:ext>
            </a:extLst>
          </p:cNvPr>
          <p:cNvPicPr>
            <a:picLocks noChangeAspect="1"/>
          </p:cNvPicPr>
          <p:nvPr/>
        </p:nvPicPr>
        <p:blipFill rotWithShape="1">
          <a:blip r:embed="rId2"/>
          <a:srcRect l="27940" r="22060"/>
          <a:stretch/>
        </p:blipFill>
        <p:spPr>
          <a:xfrm>
            <a:off x="6096000" y="10"/>
            <a:ext cx="6096000" cy="6857990"/>
          </a:xfrm>
          <a:prstGeom prst="rect">
            <a:avLst/>
          </a:prstGeom>
        </p:spPr>
      </p:pic>
      <p:sp>
        <p:nvSpPr>
          <p:cNvPr id="4" name="Slide Number Placeholder 3">
            <a:extLst>
              <a:ext uri="{FF2B5EF4-FFF2-40B4-BE49-F238E27FC236}">
                <a16:creationId xmlns:a16="http://schemas.microsoft.com/office/drawing/2014/main" id="{F5378317-BC97-71C5-A4E3-9BFD9C59A788}"/>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91F18EF7-BE1E-4ECB-84D4-67C2B4D8F095}" type="slidenum">
              <a:rPr lang="en-US" smtClean="0"/>
              <a:pPr>
                <a:lnSpc>
                  <a:spcPct val="90000"/>
                </a:lnSpc>
                <a:spcAft>
                  <a:spcPts val="600"/>
                </a:spcAft>
              </a:pPr>
              <a:t>8</a:t>
            </a:fld>
            <a:endParaRPr lang="en-US"/>
          </a:p>
        </p:txBody>
      </p:sp>
    </p:spTree>
    <p:extLst>
      <p:ext uri="{BB962C8B-B14F-4D97-AF65-F5344CB8AC3E}">
        <p14:creationId xmlns:p14="http://schemas.microsoft.com/office/powerpoint/2010/main" val="84422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4940C-A0E9-5087-367C-20DD06EA5E15}"/>
              </a:ext>
            </a:extLst>
          </p:cNvPr>
          <p:cNvSpPr>
            <a:spLocks noGrp="1"/>
          </p:cNvSpPr>
          <p:nvPr>
            <p:ph type="title"/>
          </p:nvPr>
        </p:nvSpPr>
        <p:spPr>
          <a:xfrm>
            <a:off x="1388533" y="287868"/>
            <a:ext cx="9370389" cy="6295812"/>
          </a:xfrm>
        </p:spPr>
        <p:txBody>
          <a:bodyPr vert="horz" lIns="274320" tIns="182880" rIns="274320" bIns="182880" rtlCol="0" anchor="ctr" anchorCtr="1">
            <a:normAutofit/>
          </a:bodyPr>
          <a:lstStyle/>
          <a:p>
            <a:pPr marL="0" marR="0">
              <a:spcBef>
                <a:spcPts val="0"/>
              </a:spcBef>
              <a:spcAft>
                <a:spcPts val="0"/>
              </a:spcAft>
            </a:pPr>
            <a:r>
              <a:rPr lang="en-US" sz="2000" dirty="0">
                <a:solidFill>
                  <a:srgbClr val="000000"/>
                </a:solidFill>
                <a:effectLst/>
                <a:ea typeface="Calibri" panose="020F0502020204030204" pitchFamily="34" charset="0"/>
                <a:cs typeface="Times New Roman" panose="02020603050405020304" pitchFamily="18" charset="0"/>
              </a:rPr>
              <a:t>This is not considered a strength or a weakness, but a Teacher can be mistaken for Prophet because of their strong-willed inflexible stand for truth and confused with Mercy because of their patience with those in sin.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So, a teacher that is not walking in an intimate relationship with God, a </a:t>
            </a:r>
            <a:r>
              <a:rPr lang="en-US" sz="2000" b="1" dirty="0">
                <a:effectLst/>
                <a:ea typeface="Calibri" panose="020F0502020204030204" pitchFamily="34" charset="0"/>
                <a:cs typeface="Times New Roman" panose="02020603050405020304" pitchFamily="18" charset="0"/>
              </a:rPr>
              <a:t>carnal teacher, </a:t>
            </a:r>
            <a:r>
              <a:rPr lang="en-US" sz="2000" dirty="0">
                <a:effectLst/>
                <a:ea typeface="Calibri" panose="020F0502020204030204" pitchFamily="34" charset="0"/>
                <a:cs typeface="Times New Roman" panose="02020603050405020304" pitchFamily="18" charset="0"/>
              </a:rPr>
              <a:t>will look like one who is arrogant in knowledge, accepts what has been documented only, ritualistic, stuck in the “old wine.” Have an unhealthy loyalty, perverted by the enemy, to keep them in toxic relationships.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dirty="0">
                <a:effectLst/>
                <a:ea typeface="Calibri" panose="020F0502020204030204" pitchFamily="34" charset="0"/>
                <a:cs typeface="Times New Roman" panose="02020603050405020304" pitchFamily="18" charset="0"/>
              </a:rPr>
              <a:t>The </a:t>
            </a:r>
            <a:r>
              <a:rPr lang="en-US" sz="2000" b="1" dirty="0">
                <a:effectLst/>
                <a:ea typeface="Calibri" panose="020F0502020204030204" pitchFamily="34" charset="0"/>
                <a:cs typeface="Times New Roman" panose="02020603050405020304" pitchFamily="18" charset="0"/>
              </a:rPr>
              <a:t>carnal teacher’s legitimacy lie</a:t>
            </a:r>
            <a:r>
              <a:rPr lang="en-US" sz="2000" dirty="0">
                <a:effectLst/>
                <a:ea typeface="Calibri" panose="020F0502020204030204" pitchFamily="34" charset="0"/>
                <a:cs typeface="Times New Roman" panose="02020603050405020304" pitchFamily="18" charset="0"/>
              </a:rPr>
              <a:t> is “I know I have the truth and it gives me power. I am right and have complete and accurate information.” </a:t>
            </a:r>
            <a:br>
              <a:rPr lang="en-US" sz="2000" dirty="0">
                <a:effectLst/>
                <a:ea typeface="Calibri" panose="020F0502020204030204" pitchFamily="34" charset="0"/>
                <a:cs typeface="Times New Roman" panose="02020603050405020304" pitchFamily="18" charset="0"/>
              </a:rPr>
            </a:br>
            <a:endParaRPr lang="en-US" sz="2000" dirty="0">
              <a:solidFill>
                <a:srgbClr val="262626"/>
              </a:solidFill>
            </a:endParaRPr>
          </a:p>
        </p:txBody>
      </p:sp>
      <p:sp>
        <p:nvSpPr>
          <p:cNvPr id="4" name="Slide Number Placeholder 3">
            <a:extLst>
              <a:ext uri="{FF2B5EF4-FFF2-40B4-BE49-F238E27FC236}">
                <a16:creationId xmlns:a16="http://schemas.microsoft.com/office/drawing/2014/main" id="{ED9B0DB5-E553-F9DE-8FFA-0EB38DA9A3C4}"/>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91F18EF7-BE1E-4ECB-84D4-67C2B4D8F095}"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287320417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{0C76DCFB-9EF4-C34A-8DE2-AE884DA31186}tf10001120</Template>
  <TotalTime>75</TotalTime>
  <Words>1294</Words>
  <Application>Microsoft Macintosh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Cavolini</vt:lpstr>
      <vt:lpstr>Gill Sans MT</vt:lpstr>
      <vt:lpstr>Segoe Script</vt:lpstr>
      <vt:lpstr>Symbol</vt:lpstr>
      <vt:lpstr>Times New Roman</vt:lpstr>
      <vt:lpstr>Parcel</vt:lpstr>
      <vt:lpstr> Teacher Redemptive Gift </vt:lpstr>
      <vt:lpstr>BEHAVORIAL CHARACTERISTICS </vt:lpstr>
      <vt:lpstr>Strengths</vt:lpstr>
      <vt:lpstr>So, what the Mature Teacher may resemble is a person that has a relationship with the Spirit and Truth. He can access hidden manna in the word of God. Hidden manna represents Jesus, as he is the language of the Father. He walks in healthy loyalty and releases truth that empowers and equips others. Their natural innate quality is Perseverance. </vt:lpstr>
      <vt:lpstr>NOW that I have pointed out your strengths, we need to talk about your weaknesses, because Satan will build a stronghold next to your strengths using your weaknesses.  </vt:lpstr>
      <vt:lpstr>WEAKNESSES </vt:lpstr>
      <vt:lpstr>A good example of this in the Bible would be the Pharisees, who were so caught up in knowing and keeping the law and religious rules, that they did not seek to know the writer of the law, the God of Truth.   The teacher who lives in denial can convince himself that he is busy about the Lord’s work and in the frenzy of activity can choose urgent tasks over his most important responsibility, spending time with the Father, thus embracing selective responsibility which is his battlefield.  </vt:lpstr>
      <vt:lpstr>PowerPoint Presentation</vt:lpstr>
      <vt:lpstr>This is not considered a strength or a weakness, but a Teacher can be mistaken for Prophet because of their strong-willed inflexible stand for truth and confused with Mercy because of their patience with those in sin.    So, a teacher that is not walking in an intimate relationship with God, a carnal teacher, will look like one who is arrogant in knowledge, accepts what has been documented only, ritualistic, stuck in the “old wine.” Have an unhealthy loyalty, perverted by the enemy, to keep them in toxic relationships.    The carnal teacher’s legitimacy lie is “I know I have the truth and it gives me power. I am right and have complete and accurate information.”  </vt:lpstr>
      <vt:lpstr>APPLICATION </vt:lpstr>
      <vt:lpstr>So, teacher ask yourselves these questions:   How do I seek the person of Truth not just the knowledge of truth?  What can I do to seek God’s Wisdom and Truth? How can I apply God’s Wisdom and Truth in my life without becoming puffed up with knowledge? What areas in my life do I avoid responsibility? How can I pursue change in those areas? In what ways do I hold back sharing the truth, because I don’t like confrontation?  What are things I can do to change that? </vt:lpstr>
      <vt:lpstr>Teacher, you have authority to release generational blessings and the highest authority to bring new truth. However, the only way for you to be successful in this area is to halt religious activity just for the sake of knowledge and build relationship with TRUTH HIMSELF.     Listed are biblical examples of Teacher design for further study:  Luke, Daniel, Isaiah, Levi, Samuel  </vt:lpstr>
      <vt:lpstr>Darla Ryden Houston, TX USA  Contact: darlaryden@gmail.com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Teacher Redemptive Gift </dc:title>
  <dc:creator>Darla Ryden</dc:creator>
  <cp:lastModifiedBy>Darla Ryden</cp:lastModifiedBy>
  <cp:revision>1</cp:revision>
  <dcterms:created xsi:type="dcterms:W3CDTF">2023-03-09T02:38:24Z</dcterms:created>
  <dcterms:modified xsi:type="dcterms:W3CDTF">2023-03-28T19:54:13Z</dcterms:modified>
</cp:coreProperties>
</file>